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vml" ContentType="application/vnd.openxmlformats-officedocument.vmlDrawing"/>
  <Default Extension="vsdx" ContentType="application/vnd.ms-visio.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image11.jpg" ContentType="image/jpeg"/>
  <Override PartName="/ppt/media/image12.jpg" ContentType="image/jpeg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7" r:id="rId2"/>
    <p:sldId id="259" r:id="rId3"/>
    <p:sldId id="260" r:id="rId4"/>
    <p:sldId id="261" r:id="rId5"/>
    <p:sldId id="262" r:id="rId6"/>
    <p:sldId id="263" r:id="rId7"/>
    <p:sldId id="264" r:id="rId8"/>
    <p:sldId id="265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DBED569-4797-4DF1-A0F4-6AAB3CD982D8}" styleName="浅色样式 3 - 强调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FD0F851-EC5A-4D38-B0AD-8093EC10F338}" styleName="浅色样式 1 - 强调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08"/>
    <p:restoredTop sz="95687"/>
  </p:normalViewPr>
  <p:slideViewPr>
    <p:cSldViewPr snapToGrid="0" snapToObjects="1">
      <p:cViewPr varScale="1">
        <p:scale>
          <a:sx n="107" d="100"/>
          <a:sy n="107" d="100"/>
        </p:scale>
        <p:origin x="20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huakang\WORK\Research\&#23454;&#39564;&#25968;&#25454;\X41\X41%20&#28909;&#38459;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Tj</a:t>
            </a:r>
          </a:p>
        </c:rich>
      </c:tx>
      <c:layout>
        <c:manualLayout>
          <c:xMode val="edge"/>
          <c:yMode val="edge"/>
          <c:x val="0.44218744531933502"/>
          <c:y val="2.777777777777777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结果!$Q$1</c:f>
              <c:strCache>
                <c:ptCount val="1"/>
                <c:pt idx="0">
                  <c:v>I（A）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poly"/>
            <c:order val="2"/>
            <c:dispRSqr val="0"/>
            <c:dispEq val="0"/>
          </c:trendline>
          <c:xVal>
            <c:numRef>
              <c:f>结果!$Q$2:$Q$9</c:f>
              <c:numCache>
                <c:formatCode>General</c:formatCode>
                <c:ptCount val="8"/>
                <c:pt idx="0">
                  <c:v>120</c:v>
                </c:pt>
                <c:pt idx="1">
                  <c:v>140</c:v>
                </c:pt>
                <c:pt idx="2">
                  <c:v>150</c:v>
                </c:pt>
                <c:pt idx="3">
                  <c:v>160</c:v>
                </c:pt>
                <c:pt idx="4">
                  <c:v>170</c:v>
                </c:pt>
                <c:pt idx="5">
                  <c:v>173</c:v>
                </c:pt>
                <c:pt idx="6">
                  <c:v>178</c:v>
                </c:pt>
                <c:pt idx="7">
                  <c:v>180</c:v>
                </c:pt>
              </c:numCache>
            </c:numRef>
          </c:xVal>
          <c:yVal>
            <c:numRef>
              <c:f>结果!$U$2:$U$9</c:f>
              <c:numCache>
                <c:formatCode>General</c:formatCode>
                <c:ptCount val="8"/>
                <c:pt idx="0">
                  <c:v>65.7</c:v>
                </c:pt>
                <c:pt idx="1">
                  <c:v>81</c:v>
                </c:pt>
                <c:pt idx="2">
                  <c:v>91</c:v>
                </c:pt>
                <c:pt idx="3">
                  <c:v>104</c:v>
                </c:pt>
                <c:pt idx="4">
                  <c:v>120</c:v>
                </c:pt>
                <c:pt idx="5">
                  <c:v>127.5</c:v>
                </c:pt>
                <c:pt idx="6">
                  <c:v>150</c:v>
                </c:pt>
                <c:pt idx="7">
                  <c:v>172.5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4D29-4DC7-9488-E3C8B31E17B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61317304"/>
        <c:axId val="261318264"/>
      </c:scatterChart>
      <c:valAx>
        <c:axId val="261317304"/>
        <c:scaling>
          <c:orientation val="minMax"/>
          <c:max val="180"/>
          <c:min val="12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61318264"/>
        <c:crosses val="autoZero"/>
        <c:crossBetween val="midCat"/>
      </c:valAx>
      <c:valAx>
        <c:axId val="2613182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61317304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7/29/21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7/29/21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7/29/21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7/29/21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7/29/21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7/29/21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7/29/21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7/29/21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7/29/21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7/29/21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7/29/21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bg2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7/29/21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9.png"/><Relationship Id="rId5" Type="http://schemas.openxmlformats.org/officeDocument/2006/relationships/image" Target="../media/image8.tiff"/><Relationship Id="rId4" Type="http://schemas.openxmlformats.org/officeDocument/2006/relationships/image" Target="../media/image7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7" Type="http://schemas.openxmlformats.org/officeDocument/2006/relationships/image" Target="../media/image14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emf"/><Relationship Id="rId5" Type="http://schemas.openxmlformats.org/officeDocument/2006/relationships/chart" Target="../charts/chart1.xml"/><Relationship Id="rId4" Type="http://schemas.openxmlformats.org/officeDocument/2006/relationships/image" Target="../media/image12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0.emf"/><Relationship Id="rId5" Type="http://schemas.openxmlformats.org/officeDocument/2006/relationships/package" Target="../embeddings/Microsoft_Visio_Drawing.vsdx"/><Relationship Id="rId4" Type="http://schemas.openxmlformats.org/officeDocument/2006/relationships/image" Target="../media/image22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emf"/><Relationship Id="rId4" Type="http://schemas.openxmlformats.org/officeDocument/2006/relationships/image" Target="../media/image25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形 7" descr="蛋糕">
            <a:extLst>
              <a:ext uri="{FF2B5EF4-FFF2-40B4-BE49-F238E27FC236}">
                <a16:creationId xmlns:a16="http://schemas.microsoft.com/office/drawing/2014/main" id="{31FAA2BD-E2BD-194E-97B3-B352DCD32E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5215" y="2026689"/>
            <a:ext cx="390918" cy="390918"/>
          </a:xfrm>
          <a:prstGeom prst="rect">
            <a:avLst/>
          </a:prstGeom>
        </p:spPr>
      </p:pic>
      <p:pic>
        <p:nvPicPr>
          <p:cNvPr id="10" name="图形 9" descr="郊区场景">
            <a:extLst>
              <a:ext uri="{FF2B5EF4-FFF2-40B4-BE49-F238E27FC236}">
                <a16:creationId xmlns:a16="http://schemas.microsoft.com/office/drawing/2014/main" id="{C5B506A7-66D9-D24C-86FB-93852C31EB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95741" y="1495500"/>
            <a:ext cx="390918" cy="390918"/>
          </a:xfrm>
          <a:prstGeom prst="rect">
            <a:avLst/>
          </a:prstGeom>
        </p:spPr>
      </p:pic>
      <p:pic>
        <p:nvPicPr>
          <p:cNvPr id="12" name="图形 11" descr="用户">
            <a:extLst>
              <a:ext uri="{FF2B5EF4-FFF2-40B4-BE49-F238E27FC236}">
                <a16:creationId xmlns:a16="http://schemas.microsoft.com/office/drawing/2014/main" id="{1C072BC8-DC12-7D4A-8933-F082E778234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595741" y="2026689"/>
            <a:ext cx="390918" cy="390918"/>
          </a:xfrm>
          <a:prstGeom prst="rect">
            <a:avLst/>
          </a:prstGeom>
        </p:spPr>
      </p:pic>
      <p:graphicFrame>
        <p:nvGraphicFramePr>
          <p:cNvPr id="14" name="表格 14">
            <a:extLst>
              <a:ext uri="{FF2B5EF4-FFF2-40B4-BE49-F238E27FC236}">
                <a16:creationId xmlns:a16="http://schemas.microsoft.com/office/drawing/2014/main" id="{3C80B043-1CDF-BB49-9909-A0886F0515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9444173"/>
              </p:ext>
            </p:extLst>
          </p:nvPr>
        </p:nvGraphicFramePr>
        <p:xfrm>
          <a:off x="1236133" y="1370551"/>
          <a:ext cx="7273593" cy="1129782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1059059">
                  <a:extLst>
                    <a:ext uri="{9D8B030D-6E8A-4147-A177-3AD203B41FA5}">
                      <a16:colId xmlns:a16="http://schemas.microsoft.com/office/drawing/2014/main" val="2188367181"/>
                    </a:ext>
                  </a:extLst>
                </a:gridCol>
                <a:gridCol w="3691467">
                  <a:extLst>
                    <a:ext uri="{9D8B030D-6E8A-4147-A177-3AD203B41FA5}">
                      <a16:colId xmlns:a16="http://schemas.microsoft.com/office/drawing/2014/main" val="1235525211"/>
                    </a:ext>
                  </a:extLst>
                </a:gridCol>
                <a:gridCol w="982133">
                  <a:extLst>
                    <a:ext uri="{9D8B030D-6E8A-4147-A177-3AD203B41FA5}">
                      <a16:colId xmlns:a16="http://schemas.microsoft.com/office/drawing/2014/main" val="4196001437"/>
                    </a:ext>
                  </a:extLst>
                </a:gridCol>
                <a:gridCol w="1540934">
                  <a:extLst>
                    <a:ext uri="{9D8B030D-6E8A-4147-A177-3AD203B41FA5}">
                      <a16:colId xmlns:a16="http://schemas.microsoft.com/office/drawing/2014/main" val="1280112045"/>
                    </a:ext>
                  </a:extLst>
                </a:gridCol>
              </a:tblGrid>
              <a:tr h="564891">
                <a:tc>
                  <a:txBody>
                    <a:bodyPr/>
                    <a:lstStyle/>
                    <a:p>
                      <a:r>
                        <a:rPr lang="zh-CN" altLang="en-US" sz="2400" b="0" dirty="0"/>
                        <a:t>姓名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400" b="0" dirty="0"/>
                        <a:t>李华康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2400" b="0" dirty="0"/>
                        <a:t>籍贯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2400" b="0" dirty="0"/>
                        <a:t>湖北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8122152"/>
                  </a:ext>
                </a:extLst>
              </a:tr>
              <a:tr h="56489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b="0" dirty="0"/>
                        <a:t>生日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b="0" dirty="0"/>
                        <a:t>1997.11.01</a:t>
                      </a:r>
                      <a:endParaRPr lang="zh-CN" altLang="en-US" sz="24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2400" b="0" dirty="0"/>
                        <a:t>民族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2400" b="0" dirty="0"/>
                        <a:t>汉族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5611471"/>
                  </a:ext>
                </a:extLst>
              </a:tr>
            </a:tbl>
          </a:graphicData>
        </a:graphic>
      </p:graphicFrame>
      <p:sp>
        <p:nvSpPr>
          <p:cNvPr id="16" name="文本框 15">
            <a:extLst>
              <a:ext uri="{FF2B5EF4-FFF2-40B4-BE49-F238E27FC236}">
                <a16:creationId xmlns:a16="http://schemas.microsoft.com/office/drawing/2014/main" id="{5B3E9B1C-6CD1-E343-93D7-E19E48637A41}"/>
              </a:ext>
            </a:extLst>
          </p:cNvPr>
          <p:cNvSpPr txBox="1"/>
          <p:nvPr/>
        </p:nvSpPr>
        <p:spPr>
          <a:xfrm>
            <a:off x="1286933" y="67747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/>
              <a:t>基本信息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CC5C1772-A5C4-DC40-A626-35F927A9642D}"/>
              </a:ext>
            </a:extLst>
          </p:cNvPr>
          <p:cNvSpPr txBox="1"/>
          <p:nvPr/>
        </p:nvSpPr>
        <p:spPr>
          <a:xfrm>
            <a:off x="1388533" y="342900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/>
              <a:t>教育背景</a:t>
            </a:r>
          </a:p>
        </p:txBody>
      </p:sp>
      <p:graphicFrame>
        <p:nvGraphicFramePr>
          <p:cNvPr id="21" name="表格 14">
            <a:extLst>
              <a:ext uri="{FF2B5EF4-FFF2-40B4-BE49-F238E27FC236}">
                <a16:creationId xmlns:a16="http://schemas.microsoft.com/office/drawing/2014/main" id="{35926843-1BFC-0346-B0B4-E224CFDFD8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4370599"/>
              </p:ext>
            </p:extLst>
          </p:nvPr>
        </p:nvGraphicFramePr>
        <p:xfrm>
          <a:off x="845215" y="4140937"/>
          <a:ext cx="10955867" cy="1212850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2556935">
                  <a:extLst>
                    <a:ext uri="{9D8B030D-6E8A-4147-A177-3AD203B41FA5}">
                      <a16:colId xmlns:a16="http://schemas.microsoft.com/office/drawing/2014/main" val="2188367181"/>
                    </a:ext>
                  </a:extLst>
                </a:gridCol>
                <a:gridCol w="5098383">
                  <a:extLst>
                    <a:ext uri="{9D8B030D-6E8A-4147-A177-3AD203B41FA5}">
                      <a16:colId xmlns:a16="http://schemas.microsoft.com/office/drawing/2014/main" val="1235525211"/>
                    </a:ext>
                  </a:extLst>
                </a:gridCol>
                <a:gridCol w="3300549">
                  <a:extLst>
                    <a:ext uri="{9D8B030D-6E8A-4147-A177-3AD203B41FA5}">
                      <a16:colId xmlns:a16="http://schemas.microsoft.com/office/drawing/2014/main" val="1280112045"/>
                    </a:ext>
                  </a:extLst>
                </a:gridCol>
              </a:tblGrid>
              <a:tr h="606425">
                <a:tc>
                  <a:txBody>
                    <a:bodyPr/>
                    <a:lstStyle/>
                    <a:p>
                      <a:r>
                        <a:rPr lang="en-US" altLang="zh-CN" sz="2400" b="0" dirty="0"/>
                        <a:t>2015.09-2019.6</a:t>
                      </a:r>
                      <a:endParaRPr lang="zh-CN" altLang="en-US" sz="2400" b="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400" b="0" dirty="0"/>
                        <a:t>武汉大学 电气工程专业 学士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2400" b="0" dirty="0"/>
                        <a:t>GPA</a:t>
                      </a:r>
                      <a:r>
                        <a:rPr lang="zh-CN" altLang="en-US" sz="2400" b="0" dirty="0"/>
                        <a:t>：</a:t>
                      </a:r>
                      <a:r>
                        <a:rPr lang="en-US" altLang="zh-CN" sz="2400" b="0" dirty="0"/>
                        <a:t>3.69/4.0</a:t>
                      </a:r>
                      <a:r>
                        <a:rPr lang="zh-CN" altLang="en-US" sz="2400" b="0" dirty="0"/>
                        <a:t> 保研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8122152"/>
                  </a:ext>
                </a:extLst>
              </a:tr>
              <a:tr h="60642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0" dirty="0"/>
                        <a:t>2019.09-</a:t>
                      </a:r>
                      <a:r>
                        <a:rPr lang="zh-CN" altLang="en-US" sz="2400" b="0" dirty="0"/>
                        <a:t>今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400" b="0" dirty="0"/>
                        <a:t>中国科学院大学 电力电子专业 硕士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2400" b="0" dirty="0"/>
                        <a:t>GPA</a:t>
                      </a:r>
                      <a:r>
                        <a:rPr lang="zh-CN" altLang="en-US" sz="2400" b="0" dirty="0"/>
                        <a:t>：</a:t>
                      </a:r>
                      <a:r>
                        <a:rPr lang="en-US" altLang="zh-CN" sz="2400" b="0" dirty="0"/>
                        <a:t>3.67/4.0</a:t>
                      </a:r>
                      <a:endParaRPr lang="zh-CN" altLang="en-US" sz="24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5611471"/>
                  </a:ext>
                </a:extLst>
              </a:tr>
            </a:tbl>
          </a:graphicData>
        </a:graphic>
      </p:graphicFrame>
      <p:sp>
        <p:nvSpPr>
          <p:cNvPr id="2" name="文本框 1">
            <a:extLst>
              <a:ext uri="{FF2B5EF4-FFF2-40B4-BE49-F238E27FC236}">
                <a16:creationId xmlns:a16="http://schemas.microsoft.com/office/drawing/2014/main" id="{B371FB89-86CA-0048-93CF-E05328323282}"/>
              </a:ext>
            </a:extLst>
          </p:cNvPr>
          <p:cNvSpPr txBox="1"/>
          <p:nvPr/>
        </p:nvSpPr>
        <p:spPr>
          <a:xfrm>
            <a:off x="3403118" y="5487449"/>
            <a:ext cx="58400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中国科学院 电工研究所 高功率密度电气驱动技术研究部</a:t>
            </a:r>
            <a:endParaRPr kumimoji="1" lang="en-US" altLang="zh-CN" dirty="0"/>
          </a:p>
          <a:p>
            <a:r>
              <a:rPr kumimoji="1" lang="zh-CN" altLang="en-US" dirty="0"/>
              <a:t>导师 宁圃奇 研究员</a:t>
            </a:r>
          </a:p>
        </p:txBody>
      </p:sp>
    </p:spTree>
    <p:extLst>
      <p:ext uri="{BB962C8B-B14F-4D97-AF65-F5344CB8AC3E}">
        <p14:creationId xmlns:p14="http://schemas.microsoft.com/office/powerpoint/2010/main" val="21773449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AE5CDCA6-0590-2D4A-8ECF-B86B230440EA}"/>
              </a:ext>
            </a:extLst>
          </p:cNvPr>
          <p:cNvSpPr/>
          <p:nvPr/>
        </p:nvSpPr>
        <p:spPr>
          <a:xfrm>
            <a:off x="1049866" y="870635"/>
            <a:ext cx="692573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sz="2800" dirty="0"/>
              <a:t>550kW </a:t>
            </a:r>
            <a:r>
              <a:rPr lang="zh-CN" altLang="en-US" sz="2800" dirty="0"/>
              <a:t>电机控制器功率模块结温在线监测</a:t>
            </a:r>
            <a:endParaRPr lang="en-US" altLang="zh-CN" sz="28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5E88239-FDA9-4F46-87CE-5C338FB25BCD}"/>
              </a:ext>
            </a:extLst>
          </p:cNvPr>
          <p:cNvSpPr/>
          <p:nvPr/>
        </p:nvSpPr>
        <p:spPr>
          <a:xfrm>
            <a:off x="1049866" y="1874504"/>
            <a:ext cx="9042400" cy="2252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/>
              <a:t>1. </a:t>
            </a:r>
            <a:r>
              <a:rPr lang="zh-CN" altLang="en-US" sz="2400" dirty="0"/>
              <a:t>论证饱和导通压降法结温在线监测方案的合理性和可行性</a:t>
            </a:r>
            <a:r>
              <a:rPr lang="en-US" altLang="zh-CN" sz="2400" dirty="0"/>
              <a:t>;</a:t>
            </a:r>
          </a:p>
          <a:p>
            <a:pPr>
              <a:lnSpc>
                <a:spcPct val="150000"/>
              </a:lnSpc>
            </a:pPr>
            <a:r>
              <a:rPr lang="en-US" altLang="zh-CN" sz="2400" dirty="0"/>
              <a:t>2. </a:t>
            </a:r>
            <a:r>
              <a:rPr lang="zh-CN" altLang="en-US" sz="2400" dirty="0"/>
              <a:t>开发与调试导通压降的测量电路</a:t>
            </a:r>
            <a:r>
              <a:rPr lang="en-US" altLang="zh-CN" sz="2400" dirty="0"/>
              <a:t>;</a:t>
            </a:r>
          </a:p>
          <a:p>
            <a:pPr>
              <a:lnSpc>
                <a:spcPct val="150000"/>
              </a:lnSpc>
            </a:pPr>
            <a:r>
              <a:rPr lang="en-US" altLang="zh-CN" sz="2400" dirty="0"/>
              <a:t>3. </a:t>
            </a:r>
            <a:r>
              <a:rPr lang="zh-CN" altLang="en-US" sz="2400" dirty="0"/>
              <a:t>结温标定与模型离线验证</a:t>
            </a:r>
            <a:r>
              <a:rPr lang="en-US" altLang="zh-CN" sz="2400" dirty="0"/>
              <a:t>;</a:t>
            </a:r>
          </a:p>
          <a:p>
            <a:pPr>
              <a:lnSpc>
                <a:spcPct val="150000"/>
              </a:lnSpc>
            </a:pPr>
            <a:r>
              <a:rPr lang="en-US" altLang="zh-CN" sz="2400" dirty="0"/>
              <a:t>4. </a:t>
            </a:r>
            <a:r>
              <a:rPr lang="zh-CN" altLang="en-US" sz="2400" dirty="0"/>
              <a:t>在线验证。 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78354234-7C4F-4C46-B5EC-306B7553966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07443165"/>
              </p:ext>
            </p:extLst>
          </p:nvPr>
        </p:nvGraphicFramePr>
        <p:xfrm>
          <a:off x="1194279" y="4275810"/>
          <a:ext cx="2903471" cy="20697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9" name="Visio" r:id="rId3" imgW="6180054" imgH="4420708" progId="Visio.Drawing.11">
                  <p:embed/>
                </p:oleObj>
              </mc:Choice>
              <mc:Fallback>
                <p:oleObj name="Visio" r:id="rId3" imgW="6180054" imgH="4420708" progId="Visio.Drawing.11">
                  <p:embed/>
                  <p:pic>
                    <p:nvPicPr>
                      <p:cNvPr id="14" name="对象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94279" y="4275810"/>
                        <a:ext cx="2903471" cy="206974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图片 8" descr="E:\博士开题\基于饱和导通压降监测的IGBT监测方案\结温监测实验\S5_大电流标定\result.tif">
            <a:extLst>
              <a:ext uri="{FF2B5EF4-FFF2-40B4-BE49-F238E27FC236}">
                <a16:creationId xmlns:a16="http://schemas.microsoft.com/office/drawing/2014/main" id="{F9147750-CA8C-6E48-81F9-3520F7FC4026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5173" y="4320122"/>
            <a:ext cx="2903471" cy="2197754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41D71B8-FCAD-4F48-9E8C-83639328CA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12732" y="4492444"/>
            <a:ext cx="3878275" cy="185311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605FF26B-AEED-164C-BAD5-9381E8805E6E}"/>
              </a:ext>
            </a:extLst>
          </p:cNvPr>
          <p:cNvSpPr txBox="1"/>
          <p:nvPr/>
        </p:nvSpPr>
        <p:spPr>
          <a:xfrm>
            <a:off x="1911927" y="6425513"/>
            <a:ext cx="1104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IGBT</a:t>
            </a:r>
            <a:r>
              <a:rPr kumimoji="1" lang="zh-CN" altLang="en-US" dirty="0"/>
              <a:t>结构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545157E-2A0C-4846-AEEA-1667EAEAF315}"/>
              </a:ext>
            </a:extLst>
          </p:cNvPr>
          <p:cNvSpPr txBox="1"/>
          <p:nvPr/>
        </p:nvSpPr>
        <p:spPr>
          <a:xfrm>
            <a:off x="5795158" y="6425513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结温标定方法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EE7F431-96CD-8B45-9FBF-45DFDA8E50D8}"/>
              </a:ext>
            </a:extLst>
          </p:cNvPr>
          <p:cNvSpPr txBox="1"/>
          <p:nvPr/>
        </p:nvSpPr>
        <p:spPr>
          <a:xfrm>
            <a:off x="9922910" y="642551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标定结果</a:t>
            </a:r>
          </a:p>
        </p:txBody>
      </p:sp>
    </p:spTree>
    <p:extLst>
      <p:ext uri="{BB962C8B-B14F-4D97-AF65-F5344CB8AC3E}">
        <p14:creationId xmlns:p14="http://schemas.microsoft.com/office/powerpoint/2010/main" val="41874448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15F252C6-A158-6E49-8931-3E089C4F8D60}"/>
              </a:ext>
            </a:extLst>
          </p:cNvPr>
          <p:cNvSpPr/>
          <p:nvPr/>
        </p:nvSpPr>
        <p:spPr>
          <a:xfrm>
            <a:off x="1049865" y="870635"/>
            <a:ext cx="10549467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sz="2800" dirty="0"/>
              <a:t>1200V/600A </a:t>
            </a:r>
            <a:r>
              <a:rPr lang="en" altLang="zh-CN" sz="2800" dirty="0" err="1"/>
              <a:t>SiC</a:t>
            </a:r>
            <a:r>
              <a:rPr lang="en" altLang="zh-CN" sz="2800" dirty="0"/>
              <a:t> HPD </a:t>
            </a:r>
            <a:r>
              <a:rPr lang="zh-CN" altLang="en" sz="2800" dirty="0"/>
              <a:t>、</a:t>
            </a:r>
            <a:r>
              <a:rPr lang="en" altLang="zh-CN" sz="2800" dirty="0"/>
              <a:t>650V/400A HP1 </a:t>
            </a:r>
            <a:r>
              <a:rPr lang="zh-CN" altLang="en" sz="2800" dirty="0"/>
              <a:t>、</a:t>
            </a:r>
            <a:r>
              <a:rPr lang="en" altLang="zh-CN" sz="2800" dirty="0"/>
              <a:t>900V/600A </a:t>
            </a:r>
            <a:r>
              <a:rPr lang="en" altLang="zh-CN" sz="2800" dirty="0" err="1"/>
              <a:t>SiC</a:t>
            </a:r>
            <a:r>
              <a:rPr lang="en" altLang="zh-CN" sz="2800" dirty="0"/>
              <a:t> </a:t>
            </a:r>
            <a:r>
              <a:rPr lang="zh-CN" altLang="en-US" sz="2800" dirty="0"/>
              <a:t>等功率模块开发与测试</a:t>
            </a:r>
            <a:br>
              <a:rPr lang="zh-CN" altLang="en-US" sz="2800" dirty="0"/>
            </a:br>
            <a:endParaRPr lang="zh-CN" altLang="en-US" sz="28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06D7BC9-452B-2C43-84BB-2F59D5D4F24E}"/>
              </a:ext>
            </a:extLst>
          </p:cNvPr>
          <p:cNvSpPr/>
          <p:nvPr/>
        </p:nvSpPr>
        <p:spPr>
          <a:xfrm>
            <a:off x="1049865" y="2276060"/>
            <a:ext cx="9042400" cy="16982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/>
              <a:t>1. </a:t>
            </a:r>
            <a:r>
              <a:rPr lang="zh-CN" altLang="en-US" sz="2400" dirty="0"/>
              <a:t>电气特性测试与评估；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en-US" altLang="zh-CN" sz="2400" dirty="0"/>
              <a:t>2. </a:t>
            </a:r>
            <a:r>
              <a:rPr lang="zh-CN" altLang="en-US" sz="2400" dirty="0"/>
              <a:t>热特性测试与评估</a:t>
            </a:r>
            <a:r>
              <a:rPr lang="en-US" altLang="zh-CN" sz="2400" dirty="0"/>
              <a:t>;</a:t>
            </a:r>
          </a:p>
          <a:p>
            <a:pPr>
              <a:lnSpc>
                <a:spcPct val="150000"/>
              </a:lnSpc>
            </a:pPr>
            <a:r>
              <a:rPr lang="en-US" altLang="zh-CN" sz="2400" dirty="0"/>
              <a:t>3. </a:t>
            </a:r>
            <a:r>
              <a:rPr lang="zh-CN" altLang="en-US" sz="2400" dirty="0"/>
              <a:t>参与模块设计封装。 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4EC5DE1-37BD-A04E-8F8B-AC595014C6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1065" y="2071906"/>
            <a:ext cx="1621039" cy="124133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F84E4AB-6E41-1045-9803-3F85FE66B7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7929" y="2128165"/>
            <a:ext cx="1655114" cy="124133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6258FB8F-2304-9D42-B3FC-1FF975762A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8021516" y="1857514"/>
            <a:ext cx="1241336" cy="1655115"/>
          </a:xfrm>
          <a:prstGeom prst="rect">
            <a:avLst/>
          </a:prstGeom>
        </p:spPr>
      </p:pic>
      <p:graphicFrame>
        <p:nvGraphicFramePr>
          <p:cNvPr id="8" name="图表 7">
            <a:extLst>
              <a:ext uri="{FF2B5EF4-FFF2-40B4-BE49-F238E27FC236}">
                <a16:creationId xmlns:a16="http://schemas.microsoft.com/office/drawing/2014/main" id="{52C606CA-186A-4D78-8E0A-1C1B8DAA17E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70778375"/>
              </p:ext>
            </p:extLst>
          </p:nvPr>
        </p:nvGraphicFramePr>
        <p:xfrm>
          <a:off x="4947908" y="3674800"/>
          <a:ext cx="3200402" cy="241470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pSp>
        <p:nvGrpSpPr>
          <p:cNvPr id="20" name="组合 19">
            <a:extLst>
              <a:ext uri="{FF2B5EF4-FFF2-40B4-BE49-F238E27FC236}">
                <a16:creationId xmlns:a16="http://schemas.microsoft.com/office/drawing/2014/main" id="{DE004C68-7B26-4E66-84D1-6179F75F8A6C}"/>
              </a:ext>
            </a:extLst>
          </p:cNvPr>
          <p:cNvGrpSpPr/>
          <p:nvPr/>
        </p:nvGrpSpPr>
        <p:grpSpPr>
          <a:xfrm>
            <a:off x="8337392" y="3872141"/>
            <a:ext cx="3681090" cy="2217365"/>
            <a:chOff x="3391806" y="1563132"/>
            <a:chExt cx="7799119" cy="4697928"/>
          </a:xfrm>
        </p:grpSpPr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E747E20A-1760-46B1-AEB6-B541E87CE887}"/>
                </a:ext>
              </a:extLst>
            </p:cNvPr>
            <p:cNvGrpSpPr/>
            <p:nvPr/>
          </p:nvGrpSpPr>
          <p:grpSpPr>
            <a:xfrm>
              <a:off x="3391806" y="1563132"/>
              <a:ext cx="7799119" cy="4697928"/>
              <a:chOff x="3391806" y="1563132"/>
              <a:chExt cx="7799119" cy="4697928"/>
            </a:xfrm>
          </p:grpSpPr>
          <p:pic>
            <p:nvPicPr>
              <p:cNvPr id="10" name="图片 9">
                <a:extLst>
                  <a:ext uri="{FF2B5EF4-FFF2-40B4-BE49-F238E27FC236}">
                    <a16:creationId xmlns:a16="http://schemas.microsoft.com/office/drawing/2014/main" id="{C9557A50-840D-4721-981C-2E66F9E25E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391806" y="1563132"/>
                <a:ext cx="7799119" cy="4697928"/>
              </a:xfrm>
              <a:prstGeom prst="rect">
                <a:avLst/>
              </a:prstGeom>
            </p:spPr>
          </p:pic>
          <p:cxnSp>
            <p:nvCxnSpPr>
              <p:cNvPr id="13" name="直接箭头连接符 12">
                <a:extLst>
                  <a:ext uri="{FF2B5EF4-FFF2-40B4-BE49-F238E27FC236}">
                    <a16:creationId xmlns:a16="http://schemas.microsoft.com/office/drawing/2014/main" id="{F7677E77-8D8A-4B86-858E-D97434BCEAA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011486" y="3429000"/>
                <a:ext cx="1669409" cy="1843223"/>
              </a:xfrm>
              <a:prstGeom prst="straightConnector1">
                <a:avLst/>
              </a:prstGeom>
              <a:ln>
                <a:headEnd type="none" w="med" len="med"/>
                <a:tailEnd type="arrow" w="med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FDF76E5C-8CC4-4EE5-BA41-FF9EB256806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394212" y="5267959"/>
              <a:ext cx="1396105" cy="323116"/>
            </a:xfrm>
            <a:prstGeom prst="rect">
              <a:avLst/>
            </a:prstGeom>
          </p:spPr>
        </p:pic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BBB713DC-502E-FA47-ACA0-B641FAB601CB}"/>
              </a:ext>
            </a:extLst>
          </p:cNvPr>
          <p:cNvSpPr txBox="1"/>
          <p:nvPr/>
        </p:nvSpPr>
        <p:spPr>
          <a:xfrm>
            <a:off x="5272066" y="3375482"/>
            <a:ext cx="2339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1200V/600A </a:t>
            </a:r>
            <a:r>
              <a:rPr kumimoji="1" lang="en-US" altLang="zh-CN" dirty="0" err="1"/>
              <a:t>SiC</a:t>
            </a:r>
            <a:r>
              <a:rPr kumimoji="1" lang="en-US" altLang="zh-CN" dirty="0"/>
              <a:t> HPD</a:t>
            </a:r>
            <a:endParaRPr kumimoji="1"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A18E11B-4F9E-394D-9D85-C4E6581A4F3B}"/>
              </a:ext>
            </a:extLst>
          </p:cNvPr>
          <p:cNvSpPr txBox="1"/>
          <p:nvPr/>
        </p:nvSpPr>
        <p:spPr>
          <a:xfrm>
            <a:off x="7749941" y="3375482"/>
            <a:ext cx="1814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650V/400A HP1</a:t>
            </a:r>
            <a:endParaRPr kumimoji="1"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2455956-41A5-AD4A-AE2F-3F7D7A82B125}"/>
              </a:ext>
            </a:extLst>
          </p:cNvPr>
          <p:cNvSpPr txBox="1"/>
          <p:nvPr/>
        </p:nvSpPr>
        <p:spPr>
          <a:xfrm>
            <a:off x="9880592" y="3369501"/>
            <a:ext cx="1718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900V/600A </a:t>
            </a:r>
            <a:r>
              <a:rPr kumimoji="1" lang="en-US" altLang="zh-CN" dirty="0" err="1"/>
              <a:t>SiC</a:t>
            </a:r>
            <a:endParaRPr kumimoji="1"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F20A6421-E99A-4942-85D8-CF9704D43F7D}"/>
              </a:ext>
            </a:extLst>
          </p:cNvPr>
          <p:cNvSpPr txBox="1"/>
          <p:nvPr/>
        </p:nvSpPr>
        <p:spPr>
          <a:xfrm>
            <a:off x="5468326" y="6086970"/>
            <a:ext cx="21595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极限稳态工作电流</a:t>
            </a:r>
            <a:endParaRPr kumimoji="1" lang="en-US" altLang="zh-CN" dirty="0"/>
          </a:p>
          <a:p>
            <a:r>
              <a:rPr kumimoji="1" lang="zh-CN" altLang="en-US" sz="1400" dirty="0"/>
              <a:t>结温随直流电流增加曲线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BF3E33D6-1C28-814E-B802-0F293089A8B2}"/>
              </a:ext>
            </a:extLst>
          </p:cNvPr>
          <p:cNvSpPr txBox="1"/>
          <p:nvPr/>
        </p:nvSpPr>
        <p:spPr>
          <a:xfrm>
            <a:off x="8123528" y="6192999"/>
            <a:ext cx="4108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发热功率与散热功率相切时为极限温度</a:t>
            </a:r>
          </a:p>
        </p:txBody>
      </p:sp>
    </p:spTree>
    <p:extLst>
      <p:ext uri="{BB962C8B-B14F-4D97-AF65-F5344CB8AC3E}">
        <p14:creationId xmlns:p14="http://schemas.microsoft.com/office/powerpoint/2010/main" val="24532505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15F252C6-A158-6E49-8931-3E089C4F8D60}"/>
              </a:ext>
            </a:extLst>
          </p:cNvPr>
          <p:cNvSpPr/>
          <p:nvPr/>
        </p:nvSpPr>
        <p:spPr>
          <a:xfrm>
            <a:off x="1049865" y="870635"/>
            <a:ext cx="1054946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/>
              <a:t>研究生课题</a:t>
            </a:r>
            <a:r>
              <a:rPr lang="en-US" altLang="zh-CN" sz="2800" dirty="0"/>
              <a:t>《</a:t>
            </a:r>
            <a:r>
              <a:rPr lang="zh-CN" altLang="en-US" sz="2800" dirty="0"/>
              <a:t>基于多参数测量的功率模块结温监测方法</a:t>
            </a:r>
            <a:r>
              <a:rPr lang="en-US" altLang="zh-CN" sz="2800" dirty="0"/>
              <a:t>》 </a:t>
            </a:r>
            <a:br>
              <a:rPr lang="zh-CN" altLang="en-US" sz="2800" dirty="0"/>
            </a:br>
            <a:endParaRPr lang="zh-CN" altLang="en-US" sz="28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06D7BC9-452B-2C43-84BB-2F59D5D4F24E}"/>
              </a:ext>
            </a:extLst>
          </p:cNvPr>
          <p:cNvSpPr/>
          <p:nvPr/>
        </p:nvSpPr>
        <p:spPr>
          <a:xfrm>
            <a:off x="1049865" y="2276060"/>
            <a:ext cx="9042400" cy="16982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/>
              <a:t>1. TSEPs</a:t>
            </a:r>
            <a:r>
              <a:rPr lang="zh-CN" altLang="en-US" sz="2400" dirty="0"/>
              <a:t>方法比较及误差分析；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en-US" altLang="zh-CN" sz="2400" dirty="0"/>
              <a:t>2.</a:t>
            </a:r>
            <a:r>
              <a:rPr lang="zh-CN" altLang="en-US" sz="2400" dirty="0"/>
              <a:t> 热网络模型研究及误差分析</a:t>
            </a:r>
            <a:r>
              <a:rPr lang="en-US" altLang="zh-CN" sz="2400" dirty="0"/>
              <a:t>;</a:t>
            </a:r>
          </a:p>
          <a:p>
            <a:pPr>
              <a:lnSpc>
                <a:spcPct val="150000"/>
              </a:lnSpc>
            </a:pPr>
            <a:r>
              <a:rPr lang="en-US" altLang="zh-CN" sz="2400" dirty="0"/>
              <a:t>3. </a:t>
            </a:r>
            <a:r>
              <a:rPr lang="zh-CN" altLang="en-US" sz="2400" dirty="0"/>
              <a:t>基于</a:t>
            </a:r>
            <a:r>
              <a:rPr lang="en-US" altLang="zh-CN" sz="2400" dirty="0"/>
              <a:t>Kalman</a:t>
            </a:r>
            <a:r>
              <a:rPr lang="zh-CN" altLang="en-US" sz="2400" dirty="0"/>
              <a:t>滤波器的结温估计方法。 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2C2E0DB-084E-43BE-8528-756F778948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6856" y="4530190"/>
            <a:ext cx="2672941" cy="165851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BBC361A-024A-42DA-BBEF-673E01BF23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6828" y="4601202"/>
            <a:ext cx="2782503" cy="166299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CCED0F0-1F86-4C90-A25D-1E73D645C9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7310" y="4322573"/>
            <a:ext cx="2672941" cy="2073744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C08352DC-3EBA-D44F-AFA7-077BB1A9D24E}"/>
              </a:ext>
            </a:extLst>
          </p:cNvPr>
          <p:cNvSpPr txBox="1"/>
          <p:nvPr/>
        </p:nvSpPr>
        <p:spPr>
          <a:xfrm>
            <a:off x="2232561" y="6314678"/>
            <a:ext cx="1816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整体研究框图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FE00471-A35F-E04C-B0A8-3F6B90DF8D1C}"/>
              </a:ext>
            </a:extLst>
          </p:cNvPr>
          <p:cNvSpPr txBox="1"/>
          <p:nvPr/>
        </p:nvSpPr>
        <p:spPr>
          <a:xfrm>
            <a:off x="5416135" y="6314678"/>
            <a:ext cx="2148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卡尔曼滤波器原理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0750004-07C1-9D4F-AA2A-38A47AD87CDB}"/>
              </a:ext>
            </a:extLst>
          </p:cNvPr>
          <p:cNvSpPr txBox="1"/>
          <p:nvPr/>
        </p:nvSpPr>
        <p:spPr>
          <a:xfrm>
            <a:off x="8816828" y="6314678"/>
            <a:ext cx="3335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应用卡尔曼滤波器的结温估计</a:t>
            </a:r>
          </a:p>
        </p:txBody>
      </p:sp>
    </p:spTree>
    <p:extLst>
      <p:ext uri="{BB962C8B-B14F-4D97-AF65-F5344CB8AC3E}">
        <p14:creationId xmlns:p14="http://schemas.microsoft.com/office/powerpoint/2010/main" val="37009405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DC211344-68F0-4F93-8F33-E6EEC89113CC}"/>
              </a:ext>
            </a:extLst>
          </p:cNvPr>
          <p:cNvSpPr/>
          <p:nvPr/>
        </p:nvSpPr>
        <p:spPr>
          <a:xfrm>
            <a:off x="1049865" y="870635"/>
            <a:ext cx="1054946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/>
              <a:t>调研功率模块健康状态监测与退化模型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05C4C8C-FEE0-4D5D-A5CD-9C18CAAA9857}"/>
              </a:ext>
            </a:extLst>
          </p:cNvPr>
          <p:cNvSpPr/>
          <p:nvPr/>
        </p:nvSpPr>
        <p:spPr>
          <a:xfrm>
            <a:off x="1049865" y="2276060"/>
            <a:ext cx="9042400" cy="16982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/>
              <a:t>1. </a:t>
            </a:r>
            <a:r>
              <a:rPr lang="zh-CN" altLang="en-US" sz="2400" dirty="0"/>
              <a:t>失效原因与故障物理；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en-US" altLang="zh-CN" sz="2400" dirty="0"/>
              <a:t>2. </a:t>
            </a:r>
            <a:r>
              <a:rPr lang="zh-CN" altLang="en-US" sz="2400" dirty="0"/>
              <a:t>确定监测（先兆）参数</a:t>
            </a:r>
            <a:r>
              <a:rPr lang="en-US" altLang="zh-CN" sz="2400" dirty="0"/>
              <a:t>;</a:t>
            </a:r>
          </a:p>
          <a:p>
            <a:pPr>
              <a:lnSpc>
                <a:spcPct val="150000"/>
              </a:lnSpc>
            </a:pPr>
            <a:r>
              <a:rPr lang="en-US" altLang="zh-CN" sz="2400" dirty="0"/>
              <a:t>3. </a:t>
            </a:r>
            <a:r>
              <a:rPr lang="zh-CN" altLang="en-US" sz="2400" dirty="0"/>
              <a:t>确定监测方案。 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B494A7D0-2FA3-4590-B254-702C7707F8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3193" y="4608109"/>
            <a:ext cx="3114401" cy="125137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CC0534E0-6CA1-4BC0-B15B-8F5C7A79B0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5198" y="4480226"/>
            <a:ext cx="1581997" cy="1507139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9CBBAF8C-0669-E74A-A0AE-4DE6EAD285AF}"/>
              </a:ext>
            </a:extLst>
          </p:cNvPr>
          <p:cNvSpPr txBox="1"/>
          <p:nvPr/>
        </p:nvSpPr>
        <p:spPr>
          <a:xfrm>
            <a:off x="1362198" y="6123977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模块封装结构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5EE4225-6D7F-5D40-BAD8-4FDBAE849BCA}"/>
              </a:ext>
            </a:extLst>
          </p:cNvPr>
          <p:cNvSpPr txBox="1"/>
          <p:nvPr/>
        </p:nvSpPr>
        <p:spPr>
          <a:xfrm>
            <a:off x="4550979" y="6123977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栅氧可靠性</a:t>
            </a:r>
          </a:p>
        </p:txBody>
      </p:sp>
    </p:spTree>
    <p:extLst>
      <p:ext uri="{BB962C8B-B14F-4D97-AF65-F5344CB8AC3E}">
        <p14:creationId xmlns:p14="http://schemas.microsoft.com/office/powerpoint/2010/main" val="36866742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9F075A-99C2-4E2A-B0AB-5DBD9B5F5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Appendix</a:t>
            </a:r>
            <a:endParaRPr lang="zh-CN" altLang="en-US" dirty="0"/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2926615C-5877-453B-87CD-344DDEF25ED5}"/>
              </a:ext>
            </a:extLst>
          </p:cNvPr>
          <p:cNvGraphicFramePr/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813345101"/>
              </p:ext>
            </p:extLst>
          </p:nvPr>
        </p:nvGraphicFramePr>
        <p:xfrm>
          <a:off x="1336645" y="1759263"/>
          <a:ext cx="10855355" cy="4152878"/>
        </p:xfrm>
        <a:graphic>
          <a:graphicData uri="http://schemas.openxmlformats.org/drawingml/2006/table">
            <a:tbl>
              <a:tblPr firstRow="1" bandRow="1"/>
              <a:tblGrid>
                <a:gridCol w="10039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0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455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3906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0643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670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42903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42709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8968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09741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54924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9pPr>
                    </a:lstStyle>
                    <a:p>
                      <a:pPr algn="ctr">
                        <a:buNone/>
                      </a:pPr>
                      <a:endParaRPr lang="zh-CN" altLang="en-US" sz="1600" b="0" dirty="0">
                        <a:solidFill>
                          <a:schemeClr val="accent2"/>
                        </a:solidFill>
                        <a:latin typeface="+mn-ea"/>
                        <a:ea typeface="+mn-ea"/>
                        <a:sym typeface="+mn-ea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9pPr>
                    </a:lstStyle>
                    <a:p>
                      <a:pPr algn="ctr">
                        <a:buNone/>
                      </a:pPr>
                      <a:r>
                        <a:rPr lang="zh-CN" altLang="en-US" sz="1600" b="0" dirty="0">
                          <a:solidFill>
                            <a:srgbClr val="646464"/>
                          </a:solidFill>
                          <a:latin typeface="+mn-ea"/>
                          <a:ea typeface="+mn-ea"/>
                        </a:rPr>
                        <a:t>测量原理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9pPr>
                    </a:lstStyle>
                    <a:p>
                      <a:pPr algn="ctr">
                        <a:buNone/>
                      </a:pPr>
                      <a:r>
                        <a:rPr lang="zh-CN" altLang="en-US" sz="1600" b="0">
                          <a:solidFill>
                            <a:srgbClr val="646464"/>
                          </a:solidFill>
                          <a:latin typeface="+mn-ea"/>
                          <a:ea typeface="+mn-ea"/>
                        </a:rPr>
                        <a:t>影响参量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9pPr>
                    </a:lstStyle>
                    <a:p>
                      <a:pPr algn="ctr">
                        <a:buNone/>
                      </a:pPr>
                      <a:r>
                        <a:rPr lang="zh-CN" altLang="en-US" sz="1600" b="0" dirty="0">
                          <a:solidFill>
                            <a:srgbClr val="646464"/>
                          </a:solidFill>
                          <a:latin typeface="+mn-ea"/>
                          <a:ea typeface="+mn-ea"/>
                        </a:rPr>
                        <a:t>适用条件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9pPr>
                    </a:lstStyle>
                    <a:p>
                      <a:pPr algn="ctr">
                        <a:buNone/>
                      </a:pPr>
                      <a:r>
                        <a:rPr lang="zh-CN" altLang="en-US" sz="1600" b="0">
                          <a:solidFill>
                            <a:srgbClr val="646464"/>
                          </a:solidFill>
                          <a:latin typeface="+mn-ea"/>
                          <a:ea typeface="+mn-ea"/>
                        </a:rPr>
                        <a:t>受老化影响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9pPr>
                    </a:lstStyle>
                    <a:p>
                      <a:pPr algn="ctr">
                        <a:buNone/>
                      </a:pPr>
                      <a:r>
                        <a:rPr lang="zh-CN" altLang="en-US" sz="1600" b="0">
                          <a:solidFill>
                            <a:srgbClr val="646464"/>
                          </a:solidFill>
                          <a:latin typeface="+mn-ea"/>
                          <a:ea typeface="+mn-ea"/>
                        </a:rPr>
                        <a:t>线性度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9pPr>
                    </a:lstStyle>
                    <a:p>
                      <a:pPr algn="ctr">
                        <a:buNone/>
                      </a:pPr>
                      <a:r>
                        <a:rPr lang="zh-CN" altLang="en-US" sz="1600" b="0">
                          <a:solidFill>
                            <a:srgbClr val="646464"/>
                          </a:solidFill>
                          <a:latin typeface="+mn-ea"/>
                          <a:ea typeface="+mn-ea"/>
                          <a:sym typeface="+mn-ea"/>
                        </a:rPr>
                        <a:t>灵敏度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9pPr>
                    </a:lstStyle>
                    <a:p>
                      <a:pPr algn="ctr">
                        <a:buNone/>
                      </a:pPr>
                      <a:r>
                        <a:rPr lang="zh-CN" altLang="en-US" sz="1600" b="0">
                          <a:solidFill>
                            <a:srgbClr val="646464"/>
                          </a:solidFill>
                          <a:latin typeface="+mn-ea"/>
                          <a:ea typeface="+mn-ea"/>
                        </a:rPr>
                        <a:t>温度意义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9pPr>
                    </a:lstStyle>
                    <a:p>
                      <a:pPr algn="ctr">
                        <a:buNone/>
                      </a:pPr>
                      <a:r>
                        <a:rPr lang="zh-CN" altLang="en-US" sz="1600" b="0">
                          <a:solidFill>
                            <a:srgbClr val="00B050"/>
                          </a:solidFill>
                          <a:latin typeface="+mn-ea"/>
                          <a:ea typeface="+mn-ea"/>
                        </a:rPr>
                        <a:t>在线能力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9pPr>
                    </a:lstStyle>
                    <a:p>
                      <a:pPr algn="ctr">
                        <a:buNone/>
                      </a:pPr>
                      <a:r>
                        <a:rPr lang="zh-CN" altLang="en-US" sz="1600" b="0">
                          <a:solidFill>
                            <a:srgbClr val="00B050"/>
                          </a:solidFill>
                          <a:latin typeface="+mn-ea"/>
                          <a:ea typeface="+mn-ea"/>
                        </a:rPr>
                        <a:t>实现难度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3611">
                <a:tc rowSpan="4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9pPr>
                    </a:lstStyle>
                    <a:p>
                      <a:pPr algn="ctr">
                        <a:buNone/>
                      </a:pPr>
                      <a:r>
                        <a:rPr lang="zh-CN" altLang="en-US" sz="1600" b="0" dirty="0">
                          <a:solidFill>
                            <a:srgbClr val="646464"/>
                          </a:solidFill>
                          <a:latin typeface="+mn-ea"/>
                          <a:ea typeface="+mn-ea"/>
                        </a:rPr>
                        <a:t>静态</a:t>
                      </a:r>
                      <a:r>
                        <a:rPr lang="en-US" altLang="zh-CN" sz="1600" b="0" dirty="0">
                          <a:solidFill>
                            <a:srgbClr val="646464"/>
                          </a:solidFill>
                          <a:latin typeface="+mn-ea"/>
                          <a:ea typeface="+mn-ea"/>
                        </a:rPr>
                        <a:t>TSEPs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9pPr>
                    </a:lstStyle>
                    <a:p>
                      <a:pPr algn="ctr">
                        <a:buNone/>
                      </a:pPr>
                      <a:r>
                        <a:rPr lang="zh-CN" altLang="en-US" sz="1200" b="0" dirty="0">
                          <a:solidFill>
                            <a:srgbClr val="404040"/>
                          </a:solidFill>
                          <a:latin typeface="+mn-ea"/>
                          <a:ea typeface="+mn-ea"/>
                        </a:rPr>
                        <a:t>小电流下饱和压降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9pPr>
                    </a:lstStyle>
                    <a:p>
                      <a:pPr algn="ctr">
                        <a:buNone/>
                      </a:pPr>
                      <a:r>
                        <a:rPr lang="en-US" altLang="zh-CN" sz="1200" b="0">
                          <a:solidFill>
                            <a:srgbClr val="404040"/>
                          </a:solidFill>
                          <a:latin typeface="+mn-ea"/>
                          <a:ea typeface="+mn-ea"/>
                        </a:rPr>
                        <a:t>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9pPr>
                    </a:lstStyle>
                    <a:p>
                      <a:pPr algn="ctr">
                        <a:buNone/>
                      </a:pPr>
                      <a:r>
                        <a:rPr lang="zh-CN" altLang="en-US" sz="1200" b="0">
                          <a:solidFill>
                            <a:srgbClr val="404040"/>
                          </a:solidFill>
                          <a:latin typeface="+mn-ea"/>
                          <a:ea typeface="+mn-ea"/>
                        </a:rPr>
                        <a:t>全部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9pPr>
                    </a:lstStyle>
                    <a:p>
                      <a:pPr algn="ctr">
                        <a:buNone/>
                      </a:pPr>
                      <a:r>
                        <a:rPr lang="zh-CN" altLang="en-US" sz="1200" b="0">
                          <a:solidFill>
                            <a:srgbClr val="404040"/>
                          </a:solidFill>
                          <a:latin typeface="+mn-ea"/>
                          <a:ea typeface="+mn-ea"/>
                        </a:rPr>
                        <a:t>否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9pPr>
                    </a:lstStyle>
                    <a:p>
                      <a:pPr algn="ctr">
                        <a:buNone/>
                      </a:pPr>
                      <a:r>
                        <a:rPr lang="zh-CN" altLang="en-US" sz="1200" b="0">
                          <a:solidFill>
                            <a:srgbClr val="404040"/>
                          </a:solidFill>
                          <a:latin typeface="+mn-ea"/>
                          <a:ea typeface="+mn-ea"/>
                        </a:rPr>
                        <a:t>非常好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9pPr>
                    </a:lstStyle>
                    <a:p>
                      <a:pPr algn="ctr">
                        <a:buNone/>
                      </a:pPr>
                      <a:r>
                        <a:rPr lang="en-US" altLang="zh-CN" sz="1200">
                          <a:solidFill>
                            <a:srgbClr val="404040"/>
                          </a:solidFill>
                          <a:latin typeface="+mn-ea"/>
                          <a:ea typeface="+mn-ea"/>
                          <a:sym typeface="+mn-ea"/>
                        </a:rPr>
                        <a:t>-2mV/</a:t>
                      </a:r>
                      <a:r>
                        <a:rPr lang="en-US" altLang="zh-CN" sz="1200">
                          <a:solidFill>
                            <a:srgbClr val="404040"/>
                          </a:solidFill>
                          <a:latin typeface="+mn-ea"/>
                          <a:ea typeface="+mn-ea"/>
                          <a:cs typeface="Times New Roman" panose="02020603050405020304" charset="0"/>
                          <a:sym typeface="+mn-ea"/>
                        </a:rPr>
                        <a:t>℃</a:t>
                      </a:r>
                      <a:endParaRPr lang="en-US" altLang="zh-CN" sz="1200" b="0">
                        <a:solidFill>
                          <a:srgbClr val="404040"/>
                        </a:solidFill>
                        <a:latin typeface="+mn-ea"/>
                        <a:ea typeface="+mn-ea"/>
                        <a:cs typeface="Times New Roman" panose="02020603050405020304" charset="0"/>
                        <a:sym typeface="+mn-ea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9pPr>
                    </a:lstStyle>
                    <a:p>
                      <a:pPr algn="ctr">
                        <a:buNone/>
                      </a:pPr>
                      <a:r>
                        <a:rPr lang="zh-CN" altLang="en-US" sz="1200" b="0">
                          <a:solidFill>
                            <a:srgbClr val="404040"/>
                          </a:solidFill>
                          <a:latin typeface="+mn-ea"/>
                          <a:ea typeface="+mn-ea"/>
                        </a:rPr>
                        <a:t>PN 结温度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9pPr>
                    </a:lstStyle>
                    <a:p>
                      <a:pPr algn="ctr">
                        <a:buNone/>
                      </a:pPr>
                      <a:r>
                        <a:rPr lang="zh-CN" altLang="en-US" sz="1200" b="0">
                          <a:solidFill>
                            <a:srgbClr val="404040"/>
                          </a:solidFill>
                          <a:latin typeface="+mn-ea"/>
                          <a:ea typeface="+mn-ea"/>
                        </a:rPr>
                        <a:t>较弱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9pPr>
                    </a:lstStyle>
                    <a:p>
                      <a:pPr algn="ctr">
                        <a:buNone/>
                      </a:pPr>
                      <a:r>
                        <a:rPr lang="zh-CN" altLang="en-US" sz="1200" b="0" dirty="0">
                          <a:solidFill>
                            <a:srgbClr val="404040"/>
                          </a:solidFill>
                          <a:latin typeface="+mn-ea"/>
                          <a:ea typeface="+mn-ea"/>
                        </a:rPr>
                        <a:t>复杂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3611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9pPr>
                    </a:lstStyle>
                    <a:p>
                      <a:pPr algn="ctr">
                        <a:buNone/>
                      </a:pPr>
                      <a:r>
                        <a:rPr lang="zh-CN" altLang="en-US" sz="1200" b="0" dirty="0">
                          <a:solidFill>
                            <a:schemeClr val="accent1"/>
                          </a:solidFill>
                          <a:latin typeface="+mn-ea"/>
                          <a:ea typeface="+mn-ea"/>
                        </a:rPr>
                        <a:t>负载电流下饱和压降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9pPr>
                    </a:lstStyle>
                    <a:p>
                      <a:pPr algn="ctr">
                        <a:buNone/>
                      </a:pPr>
                      <a:r>
                        <a:rPr lang="en-US" altLang="zh-CN" sz="1200" b="0" dirty="0">
                          <a:solidFill>
                            <a:srgbClr val="404040"/>
                          </a:solidFill>
                          <a:latin typeface="+mn-ea"/>
                          <a:ea typeface="+mn-ea"/>
                        </a:rPr>
                        <a:t>T, I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9pPr>
                    </a:lstStyle>
                    <a:p>
                      <a:pPr algn="ctr">
                        <a:buNone/>
                      </a:pPr>
                      <a:r>
                        <a:rPr lang="zh-CN" altLang="en-US" sz="1200" b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大电流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9pPr>
                    </a:lstStyle>
                    <a:p>
                      <a:pPr algn="ctr">
                        <a:buNone/>
                      </a:pPr>
                      <a:r>
                        <a:rPr lang="zh-CN" altLang="en-US" sz="1200" b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是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9pPr>
                    </a:lstStyle>
                    <a:p>
                      <a:pPr algn="ctr">
                        <a:buNone/>
                      </a:pPr>
                      <a:r>
                        <a:rPr lang="zh-CN" altLang="en-US" sz="1200" b="0" dirty="0">
                          <a:solidFill>
                            <a:srgbClr val="404040"/>
                          </a:solidFill>
                          <a:latin typeface="+mn-ea"/>
                          <a:ea typeface="+mn-ea"/>
                        </a:rPr>
                        <a:t>好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9pPr>
                    </a:lstStyle>
                    <a:p>
                      <a:pPr algn="ctr">
                        <a:buNone/>
                      </a:pPr>
                      <a:r>
                        <a:rPr lang="en-US" altLang="zh-CN" sz="1200" b="0">
                          <a:solidFill>
                            <a:srgbClr val="404040"/>
                          </a:solidFill>
                          <a:latin typeface="+mn-ea"/>
                          <a:ea typeface="+mn-ea"/>
                        </a:rPr>
                        <a:t>2-3mV/℃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9pPr>
                    </a:lstStyle>
                    <a:p>
                      <a:pPr algn="ctr">
                        <a:buNone/>
                      </a:pPr>
                      <a:r>
                        <a:rPr lang="zh-CN" altLang="en-US" sz="1200" b="0">
                          <a:solidFill>
                            <a:srgbClr val="404040"/>
                          </a:solidFill>
                          <a:latin typeface="+mn-ea"/>
                          <a:ea typeface="+mn-ea"/>
                        </a:rPr>
                        <a:t>芯片平均温度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9pPr>
                    </a:lstStyle>
                    <a:p>
                      <a:pPr algn="ctr">
                        <a:buNone/>
                      </a:pPr>
                      <a:r>
                        <a:rPr lang="zh-CN" altLang="en-US" sz="1200" b="0">
                          <a:solidFill>
                            <a:srgbClr val="00B050"/>
                          </a:solidFill>
                          <a:latin typeface="+mn-ea"/>
                          <a:ea typeface="+mn-ea"/>
                        </a:rPr>
                        <a:t>强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9pPr>
                    </a:lstStyle>
                    <a:p>
                      <a:pPr algn="ctr">
                        <a:buNone/>
                      </a:pPr>
                      <a:r>
                        <a:rPr lang="zh-CN" altLang="en-US" sz="1200" b="0">
                          <a:solidFill>
                            <a:srgbClr val="00B050"/>
                          </a:solidFill>
                          <a:latin typeface="+mn-ea"/>
                          <a:ea typeface="+mn-ea"/>
                        </a:rPr>
                        <a:t>容易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9802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9pPr>
                    </a:lstStyle>
                    <a:p>
                      <a:pPr algn="ctr">
                        <a:buNone/>
                      </a:pPr>
                      <a:r>
                        <a:rPr lang="zh-CN" altLang="en-US" sz="1200" b="0" dirty="0">
                          <a:solidFill>
                            <a:srgbClr val="404040"/>
                          </a:solidFill>
                          <a:latin typeface="+mn-ea"/>
                          <a:ea typeface="+mn-ea"/>
                        </a:rPr>
                        <a:t>饱和电流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9pPr>
                    </a:lstStyle>
                    <a:p>
                      <a:pPr algn="ctr">
                        <a:buNone/>
                      </a:pPr>
                      <a:r>
                        <a:rPr lang="zh-CN" altLang="en-US" sz="1200" b="0" dirty="0">
                          <a:solidFill>
                            <a:srgbClr val="404040"/>
                          </a:solidFill>
                          <a:latin typeface="+mn-ea"/>
                          <a:ea typeface="+mn-ea"/>
                        </a:rPr>
                        <a:t>T</a:t>
                      </a:r>
                      <a:r>
                        <a:rPr lang="en-US" altLang="zh-CN" sz="1200" b="0" dirty="0">
                          <a:solidFill>
                            <a:srgbClr val="404040"/>
                          </a:solidFill>
                          <a:latin typeface="+mn-ea"/>
                          <a:ea typeface="+mn-ea"/>
                        </a:rPr>
                        <a:t>, V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9pPr>
                    </a:lstStyle>
                    <a:p>
                      <a:pPr algn="ctr">
                        <a:buNone/>
                      </a:pPr>
                      <a:r>
                        <a:rPr lang="zh-CN" altLang="en-US" sz="1200" b="0" dirty="0">
                          <a:solidFill>
                            <a:srgbClr val="404040"/>
                          </a:solidFill>
                          <a:latin typeface="+mn-ea"/>
                          <a:ea typeface="+mn-ea"/>
                        </a:rPr>
                        <a:t>饱和区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9pPr>
                    </a:lstStyle>
                    <a:p>
                      <a:pPr algn="ctr">
                        <a:buNone/>
                      </a:pPr>
                      <a:r>
                        <a:rPr lang="zh-CN" altLang="en-US" sz="1200" b="0">
                          <a:solidFill>
                            <a:srgbClr val="404040"/>
                          </a:solidFill>
                          <a:latin typeface="+mn-ea"/>
                          <a:ea typeface="+mn-ea"/>
                        </a:rPr>
                        <a:t>是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9pPr>
                    </a:lstStyle>
                    <a:p>
                      <a:pPr algn="ctr">
                        <a:buNone/>
                      </a:pPr>
                      <a:r>
                        <a:rPr lang="zh-CN" altLang="en-US" sz="1200" b="0">
                          <a:solidFill>
                            <a:srgbClr val="404040"/>
                          </a:solidFill>
                          <a:latin typeface="+mn-ea"/>
                          <a:ea typeface="+mn-ea"/>
                        </a:rPr>
                        <a:t>指数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9pPr>
                    </a:lstStyle>
                    <a:p>
                      <a:pPr algn="ctr">
                        <a:buNone/>
                      </a:pPr>
                      <a:r>
                        <a:rPr lang="zh-CN" altLang="en-US" sz="1200" b="0">
                          <a:solidFill>
                            <a:srgbClr val="404040"/>
                          </a:solidFill>
                          <a:latin typeface="+mn-ea"/>
                          <a:ea typeface="+mn-ea"/>
                        </a:rPr>
                        <a:t>无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9pPr>
                    </a:lstStyle>
                    <a:p>
                      <a:pPr algn="ctr">
                        <a:buNone/>
                      </a:pPr>
                      <a:r>
                        <a:rPr lang="zh-CN" altLang="en-US" sz="1200" b="0">
                          <a:solidFill>
                            <a:srgbClr val="404040"/>
                          </a:solidFill>
                          <a:latin typeface="+mn-ea"/>
                          <a:ea typeface="+mn-ea"/>
                        </a:rPr>
                        <a:t>沟道区温度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9pPr>
                    </a:lstStyle>
                    <a:p>
                      <a:pPr algn="ctr">
                        <a:buNone/>
                      </a:pPr>
                      <a:r>
                        <a:rPr lang="zh-CN" altLang="en-US" sz="1200" b="0">
                          <a:solidFill>
                            <a:srgbClr val="404040"/>
                          </a:solidFill>
                          <a:latin typeface="+mn-ea"/>
                          <a:ea typeface="+mn-ea"/>
                        </a:rPr>
                        <a:t>弱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9pPr>
                    </a:lstStyle>
                    <a:p>
                      <a:pPr algn="ctr">
                        <a:buNone/>
                      </a:pPr>
                      <a:r>
                        <a:rPr lang="zh-CN" altLang="en-US" sz="1200" b="0">
                          <a:solidFill>
                            <a:srgbClr val="404040"/>
                          </a:solidFill>
                          <a:latin typeface="+mn-ea"/>
                          <a:ea typeface="+mn-ea"/>
                        </a:rPr>
                        <a:t>比较容易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8789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9pPr>
                    </a:lstStyle>
                    <a:p>
                      <a:pPr algn="ctr">
                        <a:buNone/>
                      </a:pPr>
                      <a:r>
                        <a:rPr lang="zh-CN" altLang="en-US" sz="1200" b="0" dirty="0">
                          <a:solidFill>
                            <a:srgbClr val="404040"/>
                          </a:solidFill>
                          <a:latin typeface="+mn-ea"/>
                          <a:ea typeface="+mn-ea"/>
                        </a:rPr>
                        <a:t>短路电流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9pPr>
                    </a:lstStyle>
                    <a:p>
                      <a:pPr algn="ctr">
                        <a:buNone/>
                      </a:pPr>
                      <a:r>
                        <a:rPr lang="en-US" altLang="zh-CN" sz="1200" b="0" dirty="0">
                          <a:solidFill>
                            <a:srgbClr val="404040"/>
                          </a:solidFill>
                          <a:latin typeface="+mn-ea"/>
                          <a:ea typeface="+mn-ea"/>
                        </a:rPr>
                        <a:t>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9pPr>
                    </a:lstStyle>
                    <a:p>
                      <a:pPr algn="ctr">
                        <a:buNone/>
                      </a:pPr>
                      <a:r>
                        <a:rPr lang="zh-CN" altLang="en-US" sz="1200" b="0" dirty="0">
                          <a:solidFill>
                            <a:srgbClr val="404040"/>
                          </a:solidFill>
                          <a:latin typeface="+mn-ea"/>
                          <a:ea typeface="+mn-ea"/>
                        </a:rPr>
                        <a:t>短路区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9pPr>
                    </a:lstStyle>
                    <a:p>
                      <a:pPr algn="ctr">
                        <a:buNone/>
                      </a:pPr>
                      <a:r>
                        <a:rPr lang="zh-CN" altLang="en-US" sz="1200" b="0" dirty="0">
                          <a:solidFill>
                            <a:srgbClr val="404040"/>
                          </a:solidFill>
                          <a:latin typeface="+mn-ea"/>
                          <a:ea typeface="+mn-ea"/>
                        </a:rPr>
                        <a:t>是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9pPr>
                    </a:lstStyle>
                    <a:p>
                      <a:pPr algn="ctr">
                        <a:buNone/>
                      </a:pPr>
                      <a:r>
                        <a:rPr lang="zh-CN" altLang="en-US" sz="1200" b="0" dirty="0">
                          <a:solidFill>
                            <a:srgbClr val="404040"/>
                          </a:solidFill>
                          <a:latin typeface="+mn-ea"/>
                          <a:ea typeface="+mn-ea"/>
                        </a:rPr>
                        <a:t>非常好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9pPr>
                    </a:lstStyle>
                    <a:p>
                      <a:pPr algn="ctr">
                        <a:buNone/>
                      </a:pPr>
                      <a:r>
                        <a:rPr lang="en-US" altLang="zh-CN" sz="1200" b="0" dirty="0">
                          <a:solidFill>
                            <a:srgbClr val="404040"/>
                          </a:solidFill>
                          <a:latin typeface="+mn-ea"/>
                          <a:ea typeface="+mn-ea"/>
                        </a:rPr>
                        <a:t>-</a:t>
                      </a:r>
                      <a:r>
                        <a:rPr lang="zh-CN" altLang="en-US" sz="1200" b="0" dirty="0">
                          <a:solidFill>
                            <a:srgbClr val="404040"/>
                          </a:solidFill>
                          <a:latin typeface="+mn-ea"/>
                          <a:ea typeface="+mn-ea"/>
                        </a:rPr>
                        <a:t>0.15%I</a:t>
                      </a:r>
                      <a:r>
                        <a:rPr lang="zh-CN" altLang="en-US" sz="1200" b="0" baseline="-25000" dirty="0">
                          <a:solidFill>
                            <a:srgbClr val="404040"/>
                          </a:solidFill>
                          <a:latin typeface="+mn-ea"/>
                          <a:ea typeface="+mn-ea"/>
                        </a:rPr>
                        <a:t>short</a:t>
                      </a:r>
                      <a:r>
                        <a:rPr lang="zh-CN" altLang="en-US" sz="1200" b="0" dirty="0">
                          <a:solidFill>
                            <a:srgbClr val="404040"/>
                          </a:solidFill>
                          <a:latin typeface="+mn-ea"/>
                          <a:ea typeface="+mn-ea"/>
                        </a:rPr>
                        <a:t>/℃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9pPr>
                    </a:lstStyle>
                    <a:p>
                      <a:pPr algn="ctr">
                        <a:buNone/>
                      </a:pPr>
                      <a:r>
                        <a:rPr lang="zh-CN" altLang="en-US" sz="1200" b="0" dirty="0">
                          <a:solidFill>
                            <a:srgbClr val="404040"/>
                          </a:solidFill>
                          <a:latin typeface="+mn-ea"/>
                          <a:ea typeface="+mn-ea"/>
                        </a:rPr>
                        <a:t>沟道区温度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9pPr>
                    </a:lstStyle>
                    <a:p>
                      <a:pPr algn="ctr">
                        <a:buNone/>
                      </a:pPr>
                      <a:r>
                        <a:rPr lang="zh-CN" altLang="en-US" sz="1200" b="0" dirty="0">
                          <a:solidFill>
                            <a:srgbClr val="404040"/>
                          </a:solidFill>
                          <a:latin typeface="+mn-ea"/>
                          <a:ea typeface="+mn-ea"/>
                        </a:rPr>
                        <a:t>较弱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9pPr>
                    </a:lstStyle>
                    <a:p>
                      <a:pPr algn="ctr">
                        <a:buNone/>
                      </a:pPr>
                      <a:r>
                        <a:rPr lang="zh-CN" altLang="en-US" sz="1200" b="0" dirty="0">
                          <a:solidFill>
                            <a:srgbClr val="404040"/>
                          </a:solidFill>
                          <a:latin typeface="+mn-ea"/>
                          <a:ea typeface="+mn-ea"/>
                        </a:rPr>
                        <a:t>比较复杂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48789">
                <a:tc rowSpan="5"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 b="0" dirty="0">
                          <a:solidFill>
                            <a:srgbClr val="646464"/>
                          </a:solidFill>
                          <a:latin typeface="+mn-ea"/>
                          <a:ea typeface="+mn-ea"/>
                        </a:rPr>
                        <a:t>动态</a:t>
                      </a:r>
                      <a:r>
                        <a:rPr lang="en-US" altLang="zh-CN" sz="1600" b="0" dirty="0">
                          <a:solidFill>
                            <a:srgbClr val="646464"/>
                          </a:solidFill>
                          <a:latin typeface="+mn-ea"/>
                          <a:ea typeface="+mn-ea"/>
                        </a:rPr>
                        <a:t>TSEPs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关断延时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noFill/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200" b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T, V, I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noFill/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 b="0">
                          <a:solidFill>
                            <a:srgbClr val="404040"/>
                          </a:solidFill>
                          <a:latin typeface="+mn-ea"/>
                          <a:ea typeface="+mn-ea"/>
                        </a:rPr>
                        <a:t>关断瞬态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noFill/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 b="0" dirty="0">
                          <a:solidFill>
                            <a:srgbClr val="404040"/>
                          </a:solidFill>
                          <a:latin typeface="+mn-ea"/>
                          <a:ea typeface="+mn-ea"/>
                        </a:rPr>
                        <a:t>是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noFill/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 b="0" dirty="0">
                          <a:solidFill>
                            <a:srgbClr val="404040"/>
                          </a:solidFill>
                          <a:latin typeface="+mn-ea"/>
                          <a:ea typeface="+mn-ea"/>
                        </a:rPr>
                        <a:t>较好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noFill/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200" b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2ns/℃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noFill/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200" b="0">
                          <a:solidFill>
                            <a:srgbClr val="404040"/>
                          </a:solidFill>
                          <a:latin typeface="+mn-ea"/>
                          <a:ea typeface="+mn-ea"/>
                        </a:rPr>
                        <a:t>——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noFill/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 b="0">
                          <a:solidFill>
                            <a:srgbClr val="00B050"/>
                          </a:solidFill>
                          <a:latin typeface="+mn-ea"/>
                          <a:ea typeface="+mn-ea"/>
                        </a:rPr>
                        <a:t>较强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noFill/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 b="0" dirty="0">
                          <a:solidFill>
                            <a:srgbClr val="00B050"/>
                          </a:solidFill>
                          <a:latin typeface="+mn-ea"/>
                          <a:ea typeface="+mn-ea"/>
                        </a:rPr>
                        <a:t>比较容易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noFill/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3828936"/>
                  </a:ext>
                </a:extLst>
              </a:tr>
              <a:tr h="348789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 b="0" dirty="0">
                          <a:solidFill>
                            <a:srgbClr val="404040"/>
                          </a:solidFill>
                          <a:latin typeface="+mn-ea"/>
                          <a:ea typeface="+mn-ea"/>
                        </a:rPr>
                        <a:t>阈值电压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>
                      <a:noFill/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200" b="0" dirty="0">
                          <a:solidFill>
                            <a:srgbClr val="404040"/>
                          </a:solidFill>
                          <a:latin typeface="+mn-ea"/>
                          <a:ea typeface="+mn-ea"/>
                        </a:rPr>
                        <a:t>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>
                      <a:noFill/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 b="0" dirty="0">
                          <a:solidFill>
                            <a:srgbClr val="404040"/>
                          </a:solidFill>
                          <a:latin typeface="+mn-ea"/>
                          <a:ea typeface="+mn-ea"/>
                        </a:rPr>
                        <a:t>开通瞬态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>
                      <a:noFill/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 b="0" dirty="0">
                          <a:solidFill>
                            <a:srgbClr val="404040"/>
                          </a:solidFill>
                          <a:latin typeface="+mn-ea"/>
                          <a:ea typeface="+mn-ea"/>
                        </a:rPr>
                        <a:t>是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>
                      <a:noFill/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 b="0" dirty="0">
                          <a:solidFill>
                            <a:srgbClr val="404040"/>
                          </a:solidFill>
                          <a:latin typeface="+mn-ea"/>
                          <a:ea typeface="+mn-ea"/>
                        </a:rPr>
                        <a:t>一般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>
                      <a:noFill/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200" b="0" dirty="0">
                          <a:solidFill>
                            <a:srgbClr val="404040"/>
                          </a:solidFill>
                          <a:latin typeface="+mn-ea"/>
                          <a:ea typeface="+mn-ea"/>
                        </a:rPr>
                        <a:t>-10mV/℃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>
                      <a:noFill/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200" b="0">
                          <a:solidFill>
                            <a:srgbClr val="404040"/>
                          </a:solidFill>
                          <a:latin typeface="+mn-ea"/>
                          <a:ea typeface="+mn-ea"/>
                        </a:rPr>
                        <a:t>——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>
                      <a:noFill/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 b="0">
                          <a:solidFill>
                            <a:srgbClr val="404040"/>
                          </a:solidFill>
                          <a:latin typeface="+mn-ea"/>
                          <a:ea typeface="+mn-ea"/>
                        </a:rPr>
                        <a:t>较强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>
                      <a:noFill/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 b="0">
                          <a:solidFill>
                            <a:srgbClr val="404040"/>
                          </a:solidFill>
                          <a:latin typeface="+mn-ea"/>
                          <a:ea typeface="+mn-ea"/>
                        </a:rPr>
                        <a:t>复杂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>
                      <a:noFill/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9872170"/>
                  </a:ext>
                </a:extLst>
              </a:tr>
              <a:tr h="348789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 b="0" dirty="0">
                          <a:solidFill>
                            <a:srgbClr val="404040"/>
                          </a:solidFill>
                          <a:latin typeface="+mn-ea"/>
                          <a:ea typeface="+mn-ea"/>
                        </a:rPr>
                        <a:t>关断</a:t>
                      </a:r>
                      <a:r>
                        <a:rPr lang="en-US" altLang="zh-CN" sz="1200" b="0" i="1" dirty="0" err="1">
                          <a:solidFill>
                            <a:srgbClr val="404040"/>
                          </a:solidFill>
                          <a:latin typeface="+mn-ea"/>
                          <a:ea typeface="+mn-ea"/>
                        </a:rPr>
                        <a:t>dV</a:t>
                      </a:r>
                      <a:r>
                        <a:rPr lang="en-US" altLang="zh-CN" sz="1200" b="0" i="1" dirty="0">
                          <a:solidFill>
                            <a:srgbClr val="404040"/>
                          </a:solidFill>
                          <a:latin typeface="+mn-ea"/>
                          <a:ea typeface="+mn-ea"/>
                        </a:rPr>
                        <a:t>/dt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>
                      <a:noFill/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200" b="0" dirty="0">
                          <a:solidFill>
                            <a:srgbClr val="404040"/>
                          </a:solidFill>
                          <a:latin typeface="+mn-ea"/>
                          <a:ea typeface="+mn-ea"/>
                        </a:rPr>
                        <a:t>T, V, I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>
                      <a:noFill/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 b="0" dirty="0">
                          <a:solidFill>
                            <a:srgbClr val="404040"/>
                          </a:solidFill>
                          <a:latin typeface="+mn-ea"/>
                          <a:ea typeface="+mn-ea"/>
                        </a:rPr>
                        <a:t>关断瞬态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>
                      <a:noFill/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 b="0" dirty="0">
                          <a:solidFill>
                            <a:srgbClr val="404040"/>
                          </a:solidFill>
                          <a:latin typeface="+mn-ea"/>
                          <a:ea typeface="+mn-ea"/>
                        </a:rPr>
                        <a:t>是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>
                      <a:noFill/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 b="0" dirty="0">
                          <a:solidFill>
                            <a:srgbClr val="404040"/>
                          </a:solidFill>
                          <a:latin typeface="+mn-ea"/>
                          <a:ea typeface="+mn-ea"/>
                        </a:rPr>
                        <a:t>差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>
                      <a:noFill/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 b="0" dirty="0">
                          <a:solidFill>
                            <a:srgbClr val="404040"/>
                          </a:solidFill>
                          <a:latin typeface="+mn-ea"/>
                          <a:ea typeface="+mn-ea"/>
                        </a:rPr>
                        <a:t>7V/(</a:t>
                      </a:r>
                      <a:r>
                        <a:rPr lang="en-US" altLang="zh-CN" sz="1200" b="0" dirty="0" err="1">
                          <a:solidFill>
                            <a:srgbClr val="404040"/>
                          </a:solidFill>
                          <a:latin typeface="+mn-ea"/>
                          <a:ea typeface="+mn-ea"/>
                        </a:rPr>
                        <a:t>μ</a:t>
                      </a:r>
                      <a:r>
                        <a:rPr lang="zh-CN" altLang="en-US" sz="1200" b="0" dirty="0">
                          <a:solidFill>
                            <a:srgbClr val="404040"/>
                          </a:solidFill>
                          <a:latin typeface="+mn-ea"/>
                          <a:ea typeface="+mn-ea"/>
                        </a:rPr>
                        <a:t>s·℃)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>
                      <a:noFill/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200" b="0" dirty="0">
                          <a:solidFill>
                            <a:srgbClr val="404040"/>
                          </a:solidFill>
                          <a:latin typeface="+mn-ea"/>
                          <a:ea typeface="+mn-ea"/>
                        </a:rPr>
                        <a:t>——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>
                      <a:noFill/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 b="0">
                          <a:solidFill>
                            <a:srgbClr val="404040"/>
                          </a:solidFill>
                          <a:latin typeface="+mn-ea"/>
                          <a:ea typeface="+mn-ea"/>
                        </a:rPr>
                        <a:t>较强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>
                      <a:noFill/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 b="0">
                          <a:solidFill>
                            <a:srgbClr val="404040"/>
                          </a:solidFill>
                          <a:latin typeface="+mn-ea"/>
                          <a:ea typeface="+mn-ea"/>
                        </a:rPr>
                        <a:t>复杂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>
                      <a:noFill/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7643964"/>
                  </a:ext>
                </a:extLst>
              </a:tr>
              <a:tr h="433611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集电极峰值电压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>
                      <a:noFill/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200" b="0" dirty="0">
                          <a:solidFill>
                            <a:srgbClr val="404040"/>
                          </a:solidFill>
                          <a:latin typeface="+mn-ea"/>
                          <a:ea typeface="+mn-ea"/>
                        </a:rPr>
                        <a:t>T, I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>
                      <a:noFill/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 b="0" dirty="0">
                          <a:solidFill>
                            <a:srgbClr val="404040"/>
                          </a:solidFill>
                          <a:latin typeface="+mn-ea"/>
                          <a:ea typeface="+mn-ea"/>
                        </a:rPr>
                        <a:t>开通瞬态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>
                      <a:noFill/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 b="0" dirty="0">
                          <a:solidFill>
                            <a:srgbClr val="404040"/>
                          </a:solidFill>
                          <a:latin typeface="+mn-ea"/>
                          <a:ea typeface="+mn-ea"/>
                        </a:rPr>
                        <a:t>是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>
                      <a:noFill/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 b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一般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>
                      <a:noFill/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 b="0" dirty="0">
                          <a:solidFill>
                            <a:srgbClr val="404040"/>
                          </a:solidFill>
                          <a:latin typeface="+mn-ea"/>
                          <a:ea typeface="+mn-ea"/>
                        </a:rPr>
                        <a:t>(20mV~60mV)/℃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>
                      <a:noFill/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200" b="0" dirty="0">
                          <a:solidFill>
                            <a:srgbClr val="404040"/>
                          </a:solidFill>
                          <a:latin typeface="+mn-ea"/>
                          <a:ea typeface="+mn-ea"/>
                        </a:rPr>
                        <a:t>——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>
                      <a:noFill/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 b="0" dirty="0">
                          <a:solidFill>
                            <a:srgbClr val="00B050"/>
                          </a:solidFill>
                          <a:latin typeface="+mn-ea"/>
                          <a:ea typeface="+mn-ea"/>
                        </a:rPr>
                        <a:t>强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>
                      <a:noFill/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 b="0">
                          <a:solidFill>
                            <a:srgbClr val="00B050"/>
                          </a:solidFill>
                          <a:latin typeface="+mn-ea"/>
                          <a:ea typeface="+mn-ea"/>
                        </a:rPr>
                        <a:t>容易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>
                      <a:noFill/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1213379"/>
                  </a:ext>
                </a:extLst>
              </a:tr>
              <a:tr h="433611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 b="0">
                          <a:solidFill>
                            <a:schemeClr val="accent1"/>
                          </a:solidFill>
                          <a:latin typeface="+mn-ea"/>
                          <a:ea typeface="+mn-ea"/>
                        </a:rPr>
                        <a:t>门极内部电阻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200" b="0">
                          <a:solidFill>
                            <a:srgbClr val="404040"/>
                          </a:solidFill>
                          <a:latin typeface="+mn-ea"/>
                          <a:ea typeface="+mn-ea"/>
                        </a:rPr>
                        <a:t>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 b="0">
                          <a:solidFill>
                            <a:srgbClr val="404040"/>
                          </a:solidFill>
                          <a:latin typeface="+mn-ea"/>
                          <a:ea typeface="+mn-ea"/>
                        </a:rPr>
                        <a:t>全部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 b="0">
                          <a:solidFill>
                            <a:srgbClr val="404040"/>
                          </a:solidFill>
                          <a:latin typeface="+mn-ea"/>
                          <a:ea typeface="+mn-ea"/>
                        </a:rPr>
                        <a:t>是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 b="0" dirty="0">
                          <a:solidFill>
                            <a:srgbClr val="404040"/>
                          </a:solidFill>
                          <a:latin typeface="+mn-ea"/>
                          <a:ea typeface="+mn-ea"/>
                        </a:rPr>
                        <a:t>较好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200" b="0" dirty="0">
                          <a:solidFill>
                            <a:srgbClr val="404040"/>
                          </a:solidFill>
                          <a:latin typeface="+mn-ea"/>
                          <a:ea typeface="+mn-ea"/>
                        </a:rPr>
                        <a:t>3mΩ/℃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 b="0" dirty="0">
                          <a:solidFill>
                            <a:srgbClr val="404040"/>
                          </a:solidFill>
                          <a:latin typeface="+mn-ea"/>
                          <a:ea typeface="+mn-ea"/>
                        </a:rPr>
                        <a:t>栅极区温度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 b="0" dirty="0">
                          <a:solidFill>
                            <a:srgbClr val="00B050"/>
                          </a:solidFill>
                          <a:latin typeface="+mn-ea"/>
                          <a:ea typeface="+mn-ea"/>
                        </a:rPr>
                        <a:t>较强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 b="0" dirty="0">
                          <a:solidFill>
                            <a:srgbClr val="00B050"/>
                          </a:solidFill>
                          <a:latin typeface="+mn-ea"/>
                          <a:ea typeface="+mn-ea"/>
                        </a:rPr>
                        <a:t>比较容易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9040183"/>
                  </a:ext>
                </a:extLst>
              </a:tr>
            </a:tbl>
          </a:graphicData>
        </a:graphic>
      </p:graphicFrame>
      <p:sp>
        <p:nvSpPr>
          <p:cNvPr id="7" name="文本框 6">
            <a:extLst>
              <a:ext uri="{FF2B5EF4-FFF2-40B4-BE49-F238E27FC236}">
                <a16:creationId xmlns:a16="http://schemas.microsoft.com/office/drawing/2014/main" id="{EDA994FC-0AA8-4CCA-ABBB-5025775BF29A}"/>
              </a:ext>
            </a:extLst>
          </p:cNvPr>
          <p:cNvSpPr txBox="1"/>
          <p:nvPr/>
        </p:nvSpPr>
        <p:spPr>
          <a:xfrm>
            <a:off x="1371600" y="6172200"/>
            <a:ext cx="2759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TSEPs</a:t>
            </a:r>
            <a:r>
              <a:rPr lang="zh-CN" altLang="en-US" dirty="0"/>
              <a:t>方法比较</a:t>
            </a:r>
          </a:p>
        </p:txBody>
      </p:sp>
    </p:spTree>
    <p:extLst>
      <p:ext uri="{BB962C8B-B14F-4D97-AF65-F5344CB8AC3E}">
        <p14:creationId xmlns:p14="http://schemas.microsoft.com/office/powerpoint/2010/main" val="17195048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3548C852-224F-4E3E-9736-E3EA55238F4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033600" y="1217031"/>
            <a:ext cx="5506349" cy="277599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1001E5A5-ECFB-4760-B3E5-6B2DB929744C}"/>
              </a:ext>
            </a:extLst>
          </p:cNvPr>
          <p:cNvSpPr txBox="1"/>
          <p:nvPr/>
        </p:nvSpPr>
        <p:spPr>
          <a:xfrm>
            <a:off x="1157681" y="4823670"/>
            <a:ext cx="33975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测量电路</a:t>
            </a:r>
            <a:endParaRPr lang="en-US" altLang="zh-CN" dirty="0"/>
          </a:p>
          <a:p>
            <a:r>
              <a:rPr lang="zh-CN" altLang="en-US" dirty="0"/>
              <a:t>导通时，保证测量精度；</a:t>
            </a:r>
            <a:endParaRPr lang="en-US" altLang="zh-CN" dirty="0"/>
          </a:p>
          <a:p>
            <a:r>
              <a:rPr lang="zh-CN" altLang="en-US" dirty="0"/>
              <a:t>关断时，保证绝缘能力。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53D7DF8-6DAC-4FE5-A76E-CBCEBC5BF30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2164" y="470128"/>
            <a:ext cx="3233420" cy="194437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32437D6E-2B98-4894-A7C7-6D963C8D897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30271929"/>
              </p:ext>
            </p:extLst>
          </p:nvPr>
        </p:nvGraphicFramePr>
        <p:xfrm>
          <a:off x="7822164" y="2414498"/>
          <a:ext cx="2442188" cy="31276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3" name="Visio" r:id="rId5" imgW="1691853" imgH="2194702" progId="Visio.Drawing.15">
                  <p:embed/>
                </p:oleObj>
              </mc:Choice>
              <mc:Fallback>
                <p:oleObj name="Visio" r:id="rId5" imgW="1691853" imgH="2194702" progId="Visio.Drawing.15">
                  <p:embed/>
                  <p:pic>
                    <p:nvPicPr>
                      <p:cNvPr id="4" name="对象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22164" y="2414498"/>
                        <a:ext cx="2442188" cy="312768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文本框 8">
            <a:extLst>
              <a:ext uri="{FF2B5EF4-FFF2-40B4-BE49-F238E27FC236}">
                <a16:creationId xmlns:a16="http://schemas.microsoft.com/office/drawing/2014/main" id="{20F3176B-7CBB-4B12-B8AA-CDAE1E6DE853}"/>
              </a:ext>
            </a:extLst>
          </p:cNvPr>
          <p:cNvSpPr txBox="1"/>
          <p:nvPr/>
        </p:nvSpPr>
        <p:spPr>
          <a:xfrm>
            <a:off x="8271545" y="5821960"/>
            <a:ext cx="17700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H</a:t>
            </a:r>
            <a:r>
              <a:rPr lang="zh-CN" altLang="en-US" dirty="0"/>
              <a:t>桥标定电路，减小开关损耗</a:t>
            </a:r>
          </a:p>
        </p:txBody>
      </p:sp>
    </p:spTree>
    <p:extLst>
      <p:ext uri="{BB962C8B-B14F-4D97-AF65-F5344CB8AC3E}">
        <p14:creationId xmlns:p14="http://schemas.microsoft.com/office/powerpoint/2010/main" val="19048167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CB3F9A0C-A21E-4F2E-8299-3C587D214C6D}"/>
              </a:ext>
            </a:extLst>
          </p:cNvPr>
          <p:cNvSpPr txBox="1"/>
          <p:nvPr/>
        </p:nvSpPr>
        <p:spPr>
          <a:xfrm>
            <a:off x="1073790" y="5557421"/>
            <a:ext cx="19546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离线验证</a:t>
            </a:r>
            <a:endParaRPr lang="en-US" altLang="zh-CN" dirty="0"/>
          </a:p>
          <a:p>
            <a:r>
              <a:rPr lang="zh-CN" altLang="en-US" dirty="0"/>
              <a:t>大电流切小电流</a:t>
            </a:r>
          </a:p>
        </p:txBody>
      </p:sp>
      <p:pic>
        <p:nvPicPr>
          <p:cNvPr id="5" name="Picture 754">
            <a:extLst>
              <a:ext uri="{FF2B5EF4-FFF2-40B4-BE49-F238E27FC236}">
                <a16:creationId xmlns:a16="http://schemas.microsoft.com/office/drawing/2014/main" id="{A13B660F-D42D-4FF8-B081-34DA13D473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7971" y="712425"/>
            <a:ext cx="2327350" cy="17584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756">
            <a:extLst>
              <a:ext uri="{FF2B5EF4-FFF2-40B4-BE49-F238E27FC236}">
                <a16:creationId xmlns:a16="http://schemas.microsoft.com/office/drawing/2014/main" id="{F6B5DDCE-5AF5-44F1-8AB5-0C8C3086E3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9248" y="2678204"/>
            <a:ext cx="3040414" cy="26718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3440D167-075B-4302-8A79-5C4F42463C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5744" y="712425"/>
            <a:ext cx="4243446" cy="20401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1037">
            <a:extLst>
              <a:ext uri="{FF2B5EF4-FFF2-40B4-BE49-F238E27FC236}">
                <a16:creationId xmlns:a16="http://schemas.microsoft.com/office/drawing/2014/main" id="{120A3291-FCBA-49E1-ACE5-30207AC0FD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9200" y="2927226"/>
            <a:ext cx="3040415" cy="25038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1BE7ECA1-BAA7-4E5A-8852-D94B33340991}"/>
              </a:ext>
            </a:extLst>
          </p:cNvPr>
          <p:cNvSpPr txBox="1"/>
          <p:nvPr/>
        </p:nvSpPr>
        <p:spPr>
          <a:xfrm>
            <a:off x="6897148" y="5504551"/>
            <a:ext cx="31025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三相功率实验在线离线验证</a:t>
            </a:r>
            <a:endParaRPr lang="en-US" altLang="zh-CN" dirty="0"/>
          </a:p>
          <a:p>
            <a:r>
              <a:rPr lang="zh-CN" altLang="en-US" dirty="0"/>
              <a:t>大电流切小电流</a:t>
            </a:r>
          </a:p>
        </p:txBody>
      </p:sp>
    </p:spTree>
    <p:extLst>
      <p:ext uri="{BB962C8B-B14F-4D97-AF65-F5344CB8AC3E}">
        <p14:creationId xmlns:p14="http://schemas.microsoft.com/office/powerpoint/2010/main" val="96905622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b9a287a4-e219-46c5-9d33-0214be0ddcec}"/>
  <p:tag name="TABLE_RECT" val="144*210*671.85*120"/>
  <p:tag name="TABLE_EMPHASIZE_COLOR" val="6579300"/>
  <p:tag name="TABLE_ONEKEY_SKIN_IDX" val="0"/>
  <p:tag name="TABLE_SKINIDX" val="-1"/>
  <p:tag name="TABLE_COLORIDX" val="l"/>
</p:tagLst>
</file>

<file path=ppt/theme/theme1.xml><?xml version="1.0" encoding="utf-8"?>
<a:theme xmlns:a="http://schemas.openxmlformats.org/drawingml/2006/main" name="剪切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剪切</Template>
  <TotalTime>956</TotalTime>
  <Words>556</Words>
  <Application>Microsoft Macintosh PowerPoint</Application>
  <PresentationFormat>宽屏</PresentationFormat>
  <Paragraphs>152</Paragraphs>
  <Slides>8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1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1" baseType="lpstr">
      <vt:lpstr>Franklin Gothic Book</vt:lpstr>
      <vt:lpstr>剪切</vt:lpstr>
      <vt:lpstr>Visio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Appendix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User</dc:creator>
  <cp:lastModifiedBy>Microsoft Office User</cp:lastModifiedBy>
  <cp:revision>16</cp:revision>
  <dcterms:created xsi:type="dcterms:W3CDTF">2021-07-28T14:21:55Z</dcterms:created>
  <dcterms:modified xsi:type="dcterms:W3CDTF">2021-07-29T07:29:52Z</dcterms:modified>
</cp:coreProperties>
</file>